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58" r:id="rId7"/>
    <p:sldId id="284" r:id="rId8"/>
    <p:sldId id="261" r:id="rId9"/>
    <p:sldId id="262" r:id="rId10"/>
    <p:sldId id="263" r:id="rId11"/>
    <p:sldId id="264" r:id="rId12"/>
    <p:sldId id="267" r:id="rId13"/>
    <p:sldId id="283" r:id="rId14"/>
    <p:sldId id="282" r:id="rId15"/>
    <p:sldId id="266" r:id="rId16"/>
    <p:sldId id="285" r:id="rId17"/>
    <p:sldId id="272" r:id="rId18"/>
    <p:sldId id="278" r:id="rId19"/>
    <p:sldId id="273" r:id="rId20"/>
    <p:sldId id="276" r:id="rId21"/>
    <p:sldId id="275" r:id="rId22"/>
    <p:sldId id="286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BDD"/>
    <a:srgbClr val="8BC5E0"/>
    <a:srgbClr val="BE64E4"/>
    <a:srgbClr val="D196ED"/>
    <a:srgbClr val="51A2D1"/>
    <a:srgbClr val="5D6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BB36E-B749-EB44-B72C-760F0926C076}" v="4" dt="2022-02-11T21:54:54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731"/>
  </p:normalViewPr>
  <p:slideViewPr>
    <p:cSldViewPr snapToGrid="0">
      <p:cViewPr varScale="1">
        <p:scale>
          <a:sx n="155" d="100"/>
          <a:sy n="155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FE931-A1CB-447A-B711-B0754519DD7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7E635-9108-4F95-A852-2EF92E722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Order Fulfillment</a:t>
          </a:r>
        </a:p>
      </dgm:t>
    </dgm:pt>
    <dgm:pt modelId="{8123BCBA-25FB-4E56-A889-E902D2F2E4DB}" type="parTrans" cxnId="{7C1622D2-3544-4669-B939-99064C9C3A5C}">
      <dgm:prSet/>
      <dgm:spPr/>
      <dgm:t>
        <a:bodyPr/>
        <a:lstStyle/>
        <a:p>
          <a:endParaRPr lang="en-US"/>
        </a:p>
      </dgm:t>
    </dgm:pt>
    <dgm:pt modelId="{8A176394-765A-4833-B684-C0FD1E48B1DC}" type="sibTrans" cxnId="{7C1622D2-3544-4669-B939-99064C9C3A5C}">
      <dgm:prSet/>
      <dgm:spPr/>
      <dgm:t>
        <a:bodyPr/>
        <a:lstStyle/>
        <a:p>
          <a:endParaRPr lang="en-US"/>
        </a:p>
      </dgm:t>
    </dgm:pt>
    <dgm:pt modelId="{0DC17760-BF08-4386-87C1-B3AB6F413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Sales</a:t>
          </a:r>
        </a:p>
      </dgm:t>
    </dgm:pt>
    <dgm:pt modelId="{47CC6354-467B-426F-B3B9-FAAB935E4E6C}" type="parTrans" cxnId="{AC183934-B43C-450A-AF9E-AB308B75D3E3}">
      <dgm:prSet/>
      <dgm:spPr/>
      <dgm:t>
        <a:bodyPr/>
        <a:lstStyle/>
        <a:p>
          <a:endParaRPr lang="en-US"/>
        </a:p>
      </dgm:t>
    </dgm:pt>
    <dgm:pt modelId="{9C62B0C0-7ECB-4E27-B54B-F7F8AD25D8A6}" type="sibTrans" cxnId="{AC183934-B43C-450A-AF9E-AB308B75D3E3}">
      <dgm:prSet/>
      <dgm:spPr/>
      <dgm:t>
        <a:bodyPr/>
        <a:lstStyle/>
        <a:p>
          <a:endParaRPr lang="en-US"/>
        </a:p>
      </dgm:t>
    </dgm:pt>
    <dgm:pt modelId="{97A33467-9805-46B5-A262-971723CB2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Inventory</a:t>
          </a:r>
        </a:p>
      </dgm:t>
    </dgm:pt>
    <dgm:pt modelId="{CF01647A-2506-4A5C-80F2-8A7674EA16A8}" type="parTrans" cxnId="{C09DEAC3-CDD9-4D7C-933B-064E8A6AEF9B}">
      <dgm:prSet/>
      <dgm:spPr/>
      <dgm:t>
        <a:bodyPr/>
        <a:lstStyle/>
        <a:p>
          <a:endParaRPr lang="en-US"/>
        </a:p>
      </dgm:t>
    </dgm:pt>
    <dgm:pt modelId="{6745576D-AB02-4F45-906F-0D38BEB7BD6F}" type="sibTrans" cxnId="{C09DEAC3-CDD9-4D7C-933B-064E8A6AEF9B}">
      <dgm:prSet/>
      <dgm:spPr/>
      <dgm:t>
        <a:bodyPr/>
        <a:lstStyle/>
        <a:p>
          <a:endParaRPr lang="en-US"/>
        </a:p>
      </dgm:t>
    </dgm:pt>
    <dgm:pt modelId="{C590B695-DDCB-4AB7-98D7-2C3639B786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Customer Service</a:t>
          </a:r>
        </a:p>
      </dgm:t>
    </dgm:pt>
    <dgm:pt modelId="{C379E41B-5122-4C66-B6AF-8BF56ACB167F}" type="parTrans" cxnId="{071ABA80-514E-41BF-9497-42F6760A5C21}">
      <dgm:prSet/>
      <dgm:spPr/>
      <dgm:t>
        <a:bodyPr/>
        <a:lstStyle/>
        <a:p>
          <a:endParaRPr lang="en-US"/>
        </a:p>
      </dgm:t>
    </dgm:pt>
    <dgm:pt modelId="{D6BE8364-2C4F-4BDD-91B4-F507E82257DF}" type="sibTrans" cxnId="{071ABA80-514E-41BF-9497-42F6760A5C21}">
      <dgm:prSet/>
      <dgm:spPr/>
      <dgm:t>
        <a:bodyPr/>
        <a:lstStyle/>
        <a:p>
          <a:endParaRPr lang="en-US"/>
        </a:p>
      </dgm:t>
    </dgm:pt>
    <dgm:pt modelId="{641397D1-A912-408F-87CE-6A5B0E6F5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Sales Coverage</a:t>
          </a:r>
        </a:p>
      </dgm:t>
    </dgm:pt>
    <dgm:pt modelId="{47EDE86B-C90D-40B2-BE76-371F0F26C8EC}" type="parTrans" cxnId="{EBAE9088-4B83-4A98-9BD4-002091A894F9}">
      <dgm:prSet/>
      <dgm:spPr/>
      <dgm:t>
        <a:bodyPr/>
        <a:lstStyle/>
        <a:p>
          <a:endParaRPr lang="en-US"/>
        </a:p>
      </dgm:t>
    </dgm:pt>
    <dgm:pt modelId="{939CD04D-BC47-449C-8719-361910A377A1}" type="sibTrans" cxnId="{EBAE9088-4B83-4A98-9BD4-002091A894F9}">
      <dgm:prSet/>
      <dgm:spPr/>
      <dgm:t>
        <a:bodyPr/>
        <a:lstStyle/>
        <a:p>
          <a:endParaRPr lang="en-US"/>
        </a:p>
      </dgm:t>
    </dgm:pt>
    <dgm:pt modelId="{7347FC2F-3F46-4AFF-ACB8-FE46AFFE4DF6}" type="pres">
      <dgm:prSet presAssocID="{ECAFE931-A1CB-447A-B711-B0754519DD7B}" presName="root" presStyleCnt="0">
        <dgm:presLayoutVars>
          <dgm:dir/>
          <dgm:resizeHandles val="exact"/>
        </dgm:presLayoutVars>
      </dgm:prSet>
      <dgm:spPr/>
    </dgm:pt>
    <dgm:pt modelId="{C6F33287-16E3-4AA1-BDBD-72C7A355335E}" type="pres">
      <dgm:prSet presAssocID="{EF87E635-9108-4F95-A852-2EF92E72225B}" presName="compNode" presStyleCnt="0"/>
      <dgm:spPr/>
    </dgm:pt>
    <dgm:pt modelId="{ABB7218B-3C07-4633-9CF6-ABAE060DC0B3}" type="pres">
      <dgm:prSet presAssocID="{EF87E635-9108-4F95-A852-2EF92E72225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3015E747-7AE9-4DE7-AB9F-8F129EE2E28A}" type="pres">
      <dgm:prSet presAssocID="{EF87E635-9108-4F95-A852-2EF92E72225B}" presName="spaceRect" presStyleCnt="0"/>
      <dgm:spPr/>
    </dgm:pt>
    <dgm:pt modelId="{A7418D8E-4E9B-4201-8BD7-AFE847F68345}" type="pres">
      <dgm:prSet presAssocID="{EF87E635-9108-4F95-A852-2EF92E72225B}" presName="textRect" presStyleLbl="revTx" presStyleIdx="0" presStyleCnt="5">
        <dgm:presLayoutVars>
          <dgm:chMax val="1"/>
          <dgm:chPref val="1"/>
        </dgm:presLayoutVars>
      </dgm:prSet>
      <dgm:spPr/>
    </dgm:pt>
    <dgm:pt modelId="{4511E68C-D91B-42F4-B311-1E1613A42956}" type="pres">
      <dgm:prSet presAssocID="{8A176394-765A-4833-B684-C0FD1E48B1DC}" presName="sibTrans" presStyleCnt="0"/>
      <dgm:spPr/>
    </dgm:pt>
    <dgm:pt modelId="{ADBDBA25-96AA-4325-842E-C388ABA6F68D}" type="pres">
      <dgm:prSet presAssocID="{0DC17760-BF08-4386-87C1-B3AB6F413D3A}" presName="compNode" presStyleCnt="0"/>
      <dgm:spPr/>
    </dgm:pt>
    <dgm:pt modelId="{57B48C41-FBFB-44F8-9FBD-D36859B86F87}" type="pres">
      <dgm:prSet presAssocID="{0DC17760-BF08-4386-87C1-B3AB6F413D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7FA6947-8837-4FEB-9642-9DF2C45A12EF}" type="pres">
      <dgm:prSet presAssocID="{0DC17760-BF08-4386-87C1-B3AB6F413D3A}" presName="spaceRect" presStyleCnt="0"/>
      <dgm:spPr/>
    </dgm:pt>
    <dgm:pt modelId="{06BD5CB0-0C7F-4999-9860-1888DDF1AE84}" type="pres">
      <dgm:prSet presAssocID="{0DC17760-BF08-4386-87C1-B3AB6F413D3A}" presName="textRect" presStyleLbl="revTx" presStyleIdx="1" presStyleCnt="5">
        <dgm:presLayoutVars>
          <dgm:chMax val="1"/>
          <dgm:chPref val="1"/>
        </dgm:presLayoutVars>
      </dgm:prSet>
      <dgm:spPr/>
    </dgm:pt>
    <dgm:pt modelId="{07EB319A-564A-4B90-AF70-34CCE0737A73}" type="pres">
      <dgm:prSet presAssocID="{9C62B0C0-7ECB-4E27-B54B-F7F8AD25D8A6}" presName="sibTrans" presStyleCnt="0"/>
      <dgm:spPr/>
    </dgm:pt>
    <dgm:pt modelId="{05A28C3D-6321-4E01-A5DB-2AD575718DB8}" type="pres">
      <dgm:prSet presAssocID="{97A33467-9805-46B5-A262-971723CB2D90}" presName="compNode" presStyleCnt="0"/>
      <dgm:spPr/>
    </dgm:pt>
    <dgm:pt modelId="{018C0547-EDD3-4650-8A87-FFD9A9E31B3E}" type="pres">
      <dgm:prSet presAssocID="{97A33467-9805-46B5-A262-971723CB2D9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A5A04008-4097-4444-9087-ACB3B843BFDC}" type="pres">
      <dgm:prSet presAssocID="{97A33467-9805-46B5-A262-971723CB2D90}" presName="spaceRect" presStyleCnt="0"/>
      <dgm:spPr/>
    </dgm:pt>
    <dgm:pt modelId="{8AC31106-FCAE-415E-9A95-6A916AFD8BA3}" type="pres">
      <dgm:prSet presAssocID="{97A33467-9805-46B5-A262-971723CB2D90}" presName="textRect" presStyleLbl="revTx" presStyleIdx="2" presStyleCnt="5">
        <dgm:presLayoutVars>
          <dgm:chMax val="1"/>
          <dgm:chPref val="1"/>
        </dgm:presLayoutVars>
      </dgm:prSet>
      <dgm:spPr/>
    </dgm:pt>
    <dgm:pt modelId="{E4D8A91C-DAF3-48C0-88D1-438543FFDB15}" type="pres">
      <dgm:prSet presAssocID="{6745576D-AB02-4F45-906F-0D38BEB7BD6F}" presName="sibTrans" presStyleCnt="0"/>
      <dgm:spPr/>
    </dgm:pt>
    <dgm:pt modelId="{2F138321-7264-4E56-9996-8927B4BECEAF}" type="pres">
      <dgm:prSet presAssocID="{C590B695-DDCB-4AB7-98D7-2C3639B7869A}" presName="compNode" presStyleCnt="0"/>
      <dgm:spPr/>
    </dgm:pt>
    <dgm:pt modelId="{5F748B68-BD97-4B59-92C3-94019207D866}" type="pres">
      <dgm:prSet presAssocID="{C590B695-DDCB-4AB7-98D7-2C3639B786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9B460B33-D590-4776-9F59-3D31BA28DE34}" type="pres">
      <dgm:prSet presAssocID="{C590B695-DDCB-4AB7-98D7-2C3639B7869A}" presName="spaceRect" presStyleCnt="0"/>
      <dgm:spPr/>
    </dgm:pt>
    <dgm:pt modelId="{36841C28-5FBB-4CD7-9AD1-2D6563FCAD33}" type="pres">
      <dgm:prSet presAssocID="{C590B695-DDCB-4AB7-98D7-2C3639B7869A}" presName="textRect" presStyleLbl="revTx" presStyleIdx="3" presStyleCnt="5">
        <dgm:presLayoutVars>
          <dgm:chMax val="1"/>
          <dgm:chPref val="1"/>
        </dgm:presLayoutVars>
      </dgm:prSet>
      <dgm:spPr/>
    </dgm:pt>
    <dgm:pt modelId="{6FBE2380-DFBA-496D-889D-FCB04FF55D74}" type="pres">
      <dgm:prSet presAssocID="{D6BE8364-2C4F-4BDD-91B4-F507E82257DF}" presName="sibTrans" presStyleCnt="0"/>
      <dgm:spPr/>
    </dgm:pt>
    <dgm:pt modelId="{F427A9E0-BA99-488E-94D4-5A0FF14EA488}" type="pres">
      <dgm:prSet presAssocID="{641397D1-A912-408F-87CE-6A5B0E6F5B64}" presName="compNode" presStyleCnt="0"/>
      <dgm:spPr/>
    </dgm:pt>
    <dgm:pt modelId="{46913F07-1E3A-42B5-A27D-CEE05C2C9016}" type="pres">
      <dgm:prSet presAssocID="{641397D1-A912-408F-87CE-6A5B0E6F5B6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2D9BE26-4B6D-4CB9-BDBB-A52B36D64E21}" type="pres">
      <dgm:prSet presAssocID="{641397D1-A912-408F-87CE-6A5B0E6F5B64}" presName="spaceRect" presStyleCnt="0"/>
      <dgm:spPr/>
    </dgm:pt>
    <dgm:pt modelId="{8A68579C-38C0-438B-A44F-A7173EE0304D}" type="pres">
      <dgm:prSet presAssocID="{641397D1-A912-408F-87CE-6A5B0E6F5B6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46ABD01-9A0E-4C90-95BA-6EE5987F78DF}" type="presOf" srcId="{0DC17760-BF08-4386-87C1-B3AB6F413D3A}" destId="{06BD5CB0-0C7F-4999-9860-1888DDF1AE84}" srcOrd="0" destOrd="0" presId="urn:microsoft.com/office/officeart/2018/2/layout/IconLabelList"/>
    <dgm:cxn modelId="{873DDD2E-1EDC-4E56-8A41-0508906FCEEB}" type="presOf" srcId="{641397D1-A912-408F-87CE-6A5B0E6F5B64}" destId="{8A68579C-38C0-438B-A44F-A7173EE0304D}" srcOrd="0" destOrd="0" presId="urn:microsoft.com/office/officeart/2018/2/layout/IconLabelList"/>
    <dgm:cxn modelId="{AC183934-B43C-450A-AF9E-AB308B75D3E3}" srcId="{ECAFE931-A1CB-447A-B711-B0754519DD7B}" destId="{0DC17760-BF08-4386-87C1-B3AB6F413D3A}" srcOrd="1" destOrd="0" parTransId="{47CC6354-467B-426F-B3B9-FAAB935E4E6C}" sibTransId="{9C62B0C0-7ECB-4E27-B54B-F7F8AD25D8A6}"/>
    <dgm:cxn modelId="{071ABA80-514E-41BF-9497-42F6760A5C21}" srcId="{ECAFE931-A1CB-447A-B711-B0754519DD7B}" destId="{C590B695-DDCB-4AB7-98D7-2C3639B7869A}" srcOrd="3" destOrd="0" parTransId="{C379E41B-5122-4C66-B6AF-8BF56ACB167F}" sibTransId="{D6BE8364-2C4F-4BDD-91B4-F507E82257DF}"/>
    <dgm:cxn modelId="{EBAE9088-4B83-4A98-9BD4-002091A894F9}" srcId="{ECAFE931-A1CB-447A-B711-B0754519DD7B}" destId="{641397D1-A912-408F-87CE-6A5B0E6F5B64}" srcOrd="4" destOrd="0" parTransId="{47EDE86B-C90D-40B2-BE76-371F0F26C8EC}" sibTransId="{939CD04D-BC47-449C-8719-361910A377A1}"/>
    <dgm:cxn modelId="{4CD9EF8E-9044-4CFF-833F-D74C5C085636}" type="presOf" srcId="{97A33467-9805-46B5-A262-971723CB2D90}" destId="{8AC31106-FCAE-415E-9A95-6A916AFD8BA3}" srcOrd="0" destOrd="0" presId="urn:microsoft.com/office/officeart/2018/2/layout/IconLabelList"/>
    <dgm:cxn modelId="{7B85F69D-57AD-41EF-BD67-50BBB138D057}" type="presOf" srcId="{EF87E635-9108-4F95-A852-2EF92E72225B}" destId="{A7418D8E-4E9B-4201-8BD7-AFE847F68345}" srcOrd="0" destOrd="0" presId="urn:microsoft.com/office/officeart/2018/2/layout/IconLabelList"/>
    <dgm:cxn modelId="{F119039E-B1B6-4ABE-AA2D-A1D4EBF283FE}" type="presOf" srcId="{ECAFE931-A1CB-447A-B711-B0754519DD7B}" destId="{7347FC2F-3F46-4AFF-ACB8-FE46AFFE4DF6}" srcOrd="0" destOrd="0" presId="urn:microsoft.com/office/officeart/2018/2/layout/IconLabelList"/>
    <dgm:cxn modelId="{C09DEAC3-CDD9-4D7C-933B-064E8A6AEF9B}" srcId="{ECAFE931-A1CB-447A-B711-B0754519DD7B}" destId="{97A33467-9805-46B5-A262-971723CB2D90}" srcOrd="2" destOrd="0" parTransId="{CF01647A-2506-4A5C-80F2-8A7674EA16A8}" sibTransId="{6745576D-AB02-4F45-906F-0D38BEB7BD6F}"/>
    <dgm:cxn modelId="{7C1622D2-3544-4669-B939-99064C9C3A5C}" srcId="{ECAFE931-A1CB-447A-B711-B0754519DD7B}" destId="{EF87E635-9108-4F95-A852-2EF92E72225B}" srcOrd="0" destOrd="0" parTransId="{8123BCBA-25FB-4E56-A889-E902D2F2E4DB}" sibTransId="{8A176394-765A-4833-B684-C0FD1E48B1DC}"/>
    <dgm:cxn modelId="{6B6D9CD6-3339-4326-BD39-DBC053C5AE2E}" type="presOf" srcId="{C590B695-DDCB-4AB7-98D7-2C3639B7869A}" destId="{36841C28-5FBB-4CD7-9AD1-2D6563FCAD33}" srcOrd="0" destOrd="0" presId="urn:microsoft.com/office/officeart/2018/2/layout/IconLabelList"/>
    <dgm:cxn modelId="{9DA65C08-E76D-42B6-9558-295BDD3B7975}" type="presParOf" srcId="{7347FC2F-3F46-4AFF-ACB8-FE46AFFE4DF6}" destId="{C6F33287-16E3-4AA1-BDBD-72C7A355335E}" srcOrd="0" destOrd="0" presId="urn:microsoft.com/office/officeart/2018/2/layout/IconLabelList"/>
    <dgm:cxn modelId="{27498F73-F0AE-43AC-B4F8-4C321147FD45}" type="presParOf" srcId="{C6F33287-16E3-4AA1-BDBD-72C7A355335E}" destId="{ABB7218B-3C07-4633-9CF6-ABAE060DC0B3}" srcOrd="0" destOrd="0" presId="urn:microsoft.com/office/officeart/2018/2/layout/IconLabelList"/>
    <dgm:cxn modelId="{65A75922-045C-4C54-84E9-89DB9044E45B}" type="presParOf" srcId="{C6F33287-16E3-4AA1-BDBD-72C7A355335E}" destId="{3015E747-7AE9-4DE7-AB9F-8F129EE2E28A}" srcOrd="1" destOrd="0" presId="urn:microsoft.com/office/officeart/2018/2/layout/IconLabelList"/>
    <dgm:cxn modelId="{C547402A-E1B7-4924-A22B-4E7672BFC71F}" type="presParOf" srcId="{C6F33287-16E3-4AA1-BDBD-72C7A355335E}" destId="{A7418D8E-4E9B-4201-8BD7-AFE847F68345}" srcOrd="2" destOrd="0" presId="urn:microsoft.com/office/officeart/2018/2/layout/IconLabelList"/>
    <dgm:cxn modelId="{0091C5B7-EA0C-471A-ACFC-0B9811E6BB89}" type="presParOf" srcId="{7347FC2F-3F46-4AFF-ACB8-FE46AFFE4DF6}" destId="{4511E68C-D91B-42F4-B311-1E1613A42956}" srcOrd="1" destOrd="0" presId="urn:microsoft.com/office/officeart/2018/2/layout/IconLabelList"/>
    <dgm:cxn modelId="{98909ABF-2AE4-4765-9FA8-F40B178B49F0}" type="presParOf" srcId="{7347FC2F-3F46-4AFF-ACB8-FE46AFFE4DF6}" destId="{ADBDBA25-96AA-4325-842E-C388ABA6F68D}" srcOrd="2" destOrd="0" presId="urn:microsoft.com/office/officeart/2018/2/layout/IconLabelList"/>
    <dgm:cxn modelId="{092E9130-B282-4779-8FD7-00C3BC36146F}" type="presParOf" srcId="{ADBDBA25-96AA-4325-842E-C388ABA6F68D}" destId="{57B48C41-FBFB-44F8-9FBD-D36859B86F87}" srcOrd="0" destOrd="0" presId="urn:microsoft.com/office/officeart/2018/2/layout/IconLabelList"/>
    <dgm:cxn modelId="{B9EF1E53-D986-4530-8624-008F759A93FF}" type="presParOf" srcId="{ADBDBA25-96AA-4325-842E-C388ABA6F68D}" destId="{77FA6947-8837-4FEB-9642-9DF2C45A12EF}" srcOrd="1" destOrd="0" presId="urn:microsoft.com/office/officeart/2018/2/layout/IconLabelList"/>
    <dgm:cxn modelId="{A992FD64-F066-42D6-9E06-E395DBA704FF}" type="presParOf" srcId="{ADBDBA25-96AA-4325-842E-C388ABA6F68D}" destId="{06BD5CB0-0C7F-4999-9860-1888DDF1AE84}" srcOrd="2" destOrd="0" presId="urn:microsoft.com/office/officeart/2018/2/layout/IconLabelList"/>
    <dgm:cxn modelId="{91D97010-00C6-40C9-A00B-E1273B047E11}" type="presParOf" srcId="{7347FC2F-3F46-4AFF-ACB8-FE46AFFE4DF6}" destId="{07EB319A-564A-4B90-AF70-34CCE0737A73}" srcOrd="3" destOrd="0" presId="urn:microsoft.com/office/officeart/2018/2/layout/IconLabelList"/>
    <dgm:cxn modelId="{7102AA86-9877-4019-890A-2256448BAC25}" type="presParOf" srcId="{7347FC2F-3F46-4AFF-ACB8-FE46AFFE4DF6}" destId="{05A28C3D-6321-4E01-A5DB-2AD575718DB8}" srcOrd="4" destOrd="0" presId="urn:microsoft.com/office/officeart/2018/2/layout/IconLabelList"/>
    <dgm:cxn modelId="{7BE0D8AE-B0C5-492E-AEBE-4D13B1DD1406}" type="presParOf" srcId="{05A28C3D-6321-4E01-A5DB-2AD575718DB8}" destId="{018C0547-EDD3-4650-8A87-FFD9A9E31B3E}" srcOrd="0" destOrd="0" presId="urn:microsoft.com/office/officeart/2018/2/layout/IconLabelList"/>
    <dgm:cxn modelId="{86A8BD46-8134-49E1-A92A-5BD30E0FB04C}" type="presParOf" srcId="{05A28C3D-6321-4E01-A5DB-2AD575718DB8}" destId="{A5A04008-4097-4444-9087-ACB3B843BFDC}" srcOrd="1" destOrd="0" presId="urn:microsoft.com/office/officeart/2018/2/layout/IconLabelList"/>
    <dgm:cxn modelId="{651F2070-D134-4C9C-99DC-3BCF933D7313}" type="presParOf" srcId="{05A28C3D-6321-4E01-A5DB-2AD575718DB8}" destId="{8AC31106-FCAE-415E-9A95-6A916AFD8BA3}" srcOrd="2" destOrd="0" presId="urn:microsoft.com/office/officeart/2018/2/layout/IconLabelList"/>
    <dgm:cxn modelId="{7615950F-3D31-413E-B373-5EF4D2C0B16B}" type="presParOf" srcId="{7347FC2F-3F46-4AFF-ACB8-FE46AFFE4DF6}" destId="{E4D8A91C-DAF3-48C0-88D1-438543FFDB15}" srcOrd="5" destOrd="0" presId="urn:microsoft.com/office/officeart/2018/2/layout/IconLabelList"/>
    <dgm:cxn modelId="{4A2B85E0-98BF-4A90-93A3-3FF50251A532}" type="presParOf" srcId="{7347FC2F-3F46-4AFF-ACB8-FE46AFFE4DF6}" destId="{2F138321-7264-4E56-9996-8927B4BECEAF}" srcOrd="6" destOrd="0" presId="urn:microsoft.com/office/officeart/2018/2/layout/IconLabelList"/>
    <dgm:cxn modelId="{49648F3F-88A4-49B3-8340-8F9DB6BCEB93}" type="presParOf" srcId="{2F138321-7264-4E56-9996-8927B4BECEAF}" destId="{5F748B68-BD97-4B59-92C3-94019207D866}" srcOrd="0" destOrd="0" presId="urn:microsoft.com/office/officeart/2018/2/layout/IconLabelList"/>
    <dgm:cxn modelId="{2848ED6F-4758-43B1-9901-0CDF3022B8C1}" type="presParOf" srcId="{2F138321-7264-4E56-9996-8927B4BECEAF}" destId="{9B460B33-D590-4776-9F59-3D31BA28DE34}" srcOrd="1" destOrd="0" presId="urn:microsoft.com/office/officeart/2018/2/layout/IconLabelList"/>
    <dgm:cxn modelId="{4F85F7FC-E482-425F-A6AA-8E82D9C70E5A}" type="presParOf" srcId="{2F138321-7264-4E56-9996-8927B4BECEAF}" destId="{36841C28-5FBB-4CD7-9AD1-2D6563FCAD33}" srcOrd="2" destOrd="0" presId="urn:microsoft.com/office/officeart/2018/2/layout/IconLabelList"/>
    <dgm:cxn modelId="{0BED8C53-29CB-40C4-9682-D8444B4AF66F}" type="presParOf" srcId="{7347FC2F-3F46-4AFF-ACB8-FE46AFFE4DF6}" destId="{6FBE2380-DFBA-496D-889D-FCB04FF55D74}" srcOrd="7" destOrd="0" presId="urn:microsoft.com/office/officeart/2018/2/layout/IconLabelList"/>
    <dgm:cxn modelId="{A5A24F98-7A6D-4AF1-A9FC-2A0B5036B1FF}" type="presParOf" srcId="{7347FC2F-3F46-4AFF-ACB8-FE46AFFE4DF6}" destId="{F427A9E0-BA99-488E-94D4-5A0FF14EA488}" srcOrd="8" destOrd="0" presId="urn:microsoft.com/office/officeart/2018/2/layout/IconLabelList"/>
    <dgm:cxn modelId="{D276D14C-F2C0-408C-89C3-0DE7ECDABE14}" type="presParOf" srcId="{F427A9E0-BA99-488E-94D4-5A0FF14EA488}" destId="{46913F07-1E3A-42B5-A27D-CEE05C2C9016}" srcOrd="0" destOrd="0" presId="urn:microsoft.com/office/officeart/2018/2/layout/IconLabelList"/>
    <dgm:cxn modelId="{47D6539A-D3A3-44D9-83CF-2ADFCC35401C}" type="presParOf" srcId="{F427A9E0-BA99-488E-94D4-5A0FF14EA488}" destId="{C2D9BE26-4B6D-4CB9-BDBB-A52B36D64E21}" srcOrd="1" destOrd="0" presId="urn:microsoft.com/office/officeart/2018/2/layout/IconLabelList"/>
    <dgm:cxn modelId="{511DA243-8B5A-413A-BDEC-3277F902E6C5}" type="presParOf" srcId="{F427A9E0-BA99-488E-94D4-5A0FF14EA488}" destId="{8A68579C-38C0-438B-A44F-A7173EE0304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7218B-3C07-4633-9CF6-ABAE060DC0B3}">
      <dsp:nvSpPr>
        <dsp:cNvPr id="0" name=""/>
        <dsp:cNvSpPr/>
      </dsp:nvSpPr>
      <dsp:spPr>
        <a:xfrm>
          <a:off x="461401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18D8E-4E9B-4201-8BD7-AFE847F68345}">
      <dsp:nvSpPr>
        <dsp:cNvPr id="0" name=""/>
        <dsp:cNvSpPr/>
      </dsp:nvSpPr>
      <dsp:spPr>
        <a:xfrm>
          <a:off x="4106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Order Fulfillment</a:t>
          </a:r>
        </a:p>
      </dsp:txBody>
      <dsp:txXfrm>
        <a:off x="4106" y="2146919"/>
        <a:ext cx="1662890" cy="665156"/>
      </dsp:txXfrm>
    </dsp:sp>
    <dsp:sp modelId="{57B48C41-FBFB-44F8-9FBD-D36859B86F87}">
      <dsp:nvSpPr>
        <dsp:cNvPr id="0" name=""/>
        <dsp:cNvSpPr/>
      </dsp:nvSpPr>
      <dsp:spPr>
        <a:xfrm>
          <a:off x="2415298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5CB0-0C7F-4999-9860-1888DDF1AE84}">
      <dsp:nvSpPr>
        <dsp:cNvPr id="0" name=""/>
        <dsp:cNvSpPr/>
      </dsp:nvSpPr>
      <dsp:spPr>
        <a:xfrm>
          <a:off x="1958003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Sales</a:t>
          </a:r>
        </a:p>
      </dsp:txBody>
      <dsp:txXfrm>
        <a:off x="1958003" y="2146919"/>
        <a:ext cx="1662890" cy="665156"/>
      </dsp:txXfrm>
    </dsp:sp>
    <dsp:sp modelId="{018C0547-EDD3-4650-8A87-FFD9A9E31B3E}">
      <dsp:nvSpPr>
        <dsp:cNvPr id="0" name=""/>
        <dsp:cNvSpPr/>
      </dsp:nvSpPr>
      <dsp:spPr>
        <a:xfrm>
          <a:off x="4369194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31106-FCAE-415E-9A95-6A916AFD8BA3}">
      <dsp:nvSpPr>
        <dsp:cNvPr id="0" name=""/>
        <dsp:cNvSpPr/>
      </dsp:nvSpPr>
      <dsp:spPr>
        <a:xfrm>
          <a:off x="3911899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Inventory</a:t>
          </a:r>
        </a:p>
      </dsp:txBody>
      <dsp:txXfrm>
        <a:off x="3911899" y="2146919"/>
        <a:ext cx="1662890" cy="665156"/>
      </dsp:txXfrm>
    </dsp:sp>
    <dsp:sp modelId="{5F748B68-BD97-4B59-92C3-94019207D866}">
      <dsp:nvSpPr>
        <dsp:cNvPr id="0" name=""/>
        <dsp:cNvSpPr/>
      </dsp:nvSpPr>
      <dsp:spPr>
        <a:xfrm>
          <a:off x="6323091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41C28-5FBB-4CD7-9AD1-2D6563FCAD33}">
      <dsp:nvSpPr>
        <dsp:cNvPr id="0" name=""/>
        <dsp:cNvSpPr/>
      </dsp:nvSpPr>
      <dsp:spPr>
        <a:xfrm>
          <a:off x="5865796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Customer Service</a:t>
          </a:r>
        </a:p>
      </dsp:txBody>
      <dsp:txXfrm>
        <a:off x="5865796" y="2146919"/>
        <a:ext cx="1662890" cy="665156"/>
      </dsp:txXfrm>
    </dsp:sp>
    <dsp:sp modelId="{46913F07-1E3A-42B5-A27D-CEE05C2C9016}">
      <dsp:nvSpPr>
        <dsp:cNvPr id="0" name=""/>
        <dsp:cNvSpPr/>
      </dsp:nvSpPr>
      <dsp:spPr>
        <a:xfrm>
          <a:off x="8276987" y="1149110"/>
          <a:ext cx="748300" cy="7483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8579C-38C0-438B-A44F-A7173EE0304D}">
      <dsp:nvSpPr>
        <dsp:cNvPr id="0" name=""/>
        <dsp:cNvSpPr/>
      </dsp:nvSpPr>
      <dsp:spPr>
        <a:xfrm>
          <a:off x="7819692" y="2146919"/>
          <a:ext cx="1662890" cy="6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chemeClr val="bg1"/>
              </a:solidFill>
            </a:rPr>
            <a:t>Sales Coverage</a:t>
          </a:r>
        </a:p>
      </dsp:txBody>
      <dsp:txXfrm>
        <a:off x="7819692" y="2146919"/>
        <a:ext cx="1662890" cy="665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D7686-1D37-4F0A-AA2F-19D250719319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BCBDA-6950-4709-AD55-A74FFDD29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7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BCBDA-6950-4709-AD55-A74FFDD294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9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2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79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3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7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2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5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26A78F74-B2F4-4DC6-8632-1AA9E2F96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1" r="15700" b="-1"/>
          <a:stretch/>
        </p:blipFill>
        <p:spPr>
          <a:xfrm>
            <a:off x="7087167" y="0"/>
            <a:ext cx="5104840" cy="6858000"/>
          </a:xfrm>
          <a:prstGeom prst="rect">
            <a:avLst/>
          </a:prstGeom>
        </p:spPr>
      </p:pic>
      <p:sp>
        <p:nvSpPr>
          <p:cNvPr id="18" name="Rectangle 11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389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F6874-5B35-4FB3-8B56-17A7A0509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984" y="582754"/>
            <a:ext cx="6528183" cy="335151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IST 722 Project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&amp;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EB71A-01F7-46E7-A565-76E683BDA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395" y="3299773"/>
            <a:ext cx="4858731" cy="9953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Order Fulfillment – Group 2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D555E-A052-4D41-9AB8-74CB86F627A4}"/>
              </a:ext>
            </a:extLst>
          </p:cNvPr>
          <p:cNvSpPr txBox="1"/>
          <p:nvPr/>
        </p:nvSpPr>
        <p:spPr>
          <a:xfrm>
            <a:off x="523851" y="3964971"/>
            <a:ext cx="6124072" cy="10618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Jennifer Lammers Zimmer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Samuel </a:t>
            </a:r>
            <a:r>
              <a:rPr lang="en-US" sz="1200" err="1">
                <a:solidFill>
                  <a:schemeClr val="bg1"/>
                </a:solidFill>
              </a:rPr>
              <a:t>Deery</a:t>
            </a:r>
            <a:r>
              <a:rPr lang="en-US" sz="1200">
                <a:solidFill>
                  <a:schemeClr val="bg1"/>
                </a:solidFill>
              </a:rPr>
              <a:t>-Schmitt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Michael Johnson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Dan Caley</a:t>
            </a:r>
          </a:p>
        </p:txBody>
      </p:sp>
    </p:spTree>
    <p:extLst>
      <p:ext uri="{BB962C8B-B14F-4D97-AF65-F5344CB8AC3E}">
        <p14:creationId xmlns:p14="http://schemas.microsoft.com/office/powerpoint/2010/main" val="5485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ETL Process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19E8-E055-394D-A4D2-F51BDA816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894" y="1863499"/>
            <a:ext cx="7177794" cy="3293306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The ETL process consisted of loading Date, Product, Customer, and Orders into the staging database.</a:t>
            </a:r>
          </a:p>
          <a:p>
            <a:r>
              <a:rPr lang="en-US">
                <a:solidFill>
                  <a:schemeClr val="bg1"/>
                </a:solidFill>
              </a:rPr>
              <a:t>During staging, data conversion and derived columns fixed any differences in data type between companies.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Example: truncating the Zip Code from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to the standard 10-character length and increasing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to 10 characters.</a:t>
            </a:r>
          </a:p>
          <a:p>
            <a:r>
              <a:rPr lang="en-US">
                <a:solidFill>
                  <a:schemeClr val="bg1"/>
                </a:solidFill>
              </a:rPr>
              <a:t>Linking primary keys to the correct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databases was integral to this process for mapping the correct orders to the appropriate customers and products.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F44EE-94A1-408C-B68B-52BEADD0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130" y="223920"/>
            <a:ext cx="3409950" cy="4676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2466F-1C54-4133-A704-DA75CAEC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94" y="5168530"/>
            <a:ext cx="5311153" cy="146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AEA87-4D2E-4343-8BCF-B3C8AD323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43" y="5168530"/>
            <a:ext cx="5308137" cy="1465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546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alaxy in space&#10;&#10;Description automatically generated with medium confidence">
            <a:extLst>
              <a:ext uri="{FF2B5EF4-FFF2-40B4-BE49-F238E27FC236}">
                <a16:creationId xmlns:a16="http://schemas.microsoft.com/office/drawing/2014/main" id="{2FC032A9-2DBC-AD4A-8D70-5C723577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561" b="-1"/>
          <a:stretch/>
        </p:blipFill>
        <p:spPr>
          <a:xfrm rot="16200000">
            <a:off x="2668524" y="-2665476"/>
            <a:ext cx="6858000" cy="12188952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4092341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76" y="4581415"/>
            <a:ext cx="9626949" cy="113445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/>
              <a:t>Star Schema</a:t>
            </a:r>
            <a:br>
              <a:rPr lang="en-US" sz="6000"/>
            </a:br>
            <a:r>
              <a:rPr lang="en-US" sz="6000"/>
              <a:t>&amp; Cube</a:t>
            </a:r>
          </a:p>
        </p:txBody>
      </p:sp>
    </p:spTree>
    <p:extLst>
      <p:ext uri="{BB962C8B-B14F-4D97-AF65-F5344CB8AC3E}">
        <p14:creationId xmlns:p14="http://schemas.microsoft.com/office/powerpoint/2010/main" val="207661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54752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Star 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30A9D-FDB4-4802-B572-F32B58A1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81" y="231331"/>
            <a:ext cx="3439619" cy="6395338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ADFD45-DBE6-9146-9877-B6E3ABCE8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89" y="1829679"/>
            <a:ext cx="5023847" cy="3970201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The star schema contains a single fact table in the middle representing a business process for the organization.</a:t>
            </a:r>
          </a:p>
          <a:p>
            <a:r>
              <a:rPr lang="en-US">
                <a:solidFill>
                  <a:schemeClr val="bg1"/>
                </a:solidFill>
              </a:rPr>
              <a:t>The fact table is surrounded by dimensions that provide context to the information contained by the fact table.</a:t>
            </a:r>
          </a:p>
          <a:p>
            <a:r>
              <a:rPr lang="en-US">
                <a:solidFill>
                  <a:schemeClr val="bg1"/>
                </a:solidFill>
              </a:rPr>
              <a:t>Order Fulfillment has the business keys connected to Product and Order along with connections to Customer, Carrier, Order Date, Shipped Date, and the derived Order to Ship Lag in days.</a:t>
            </a:r>
          </a:p>
        </p:txBody>
      </p:sp>
    </p:spTree>
    <p:extLst>
      <p:ext uri="{BB962C8B-B14F-4D97-AF65-F5344CB8AC3E}">
        <p14:creationId xmlns:p14="http://schemas.microsoft.com/office/powerpoint/2010/main" val="108320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6588624" cy="155041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MOLAP Order Fulfillment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19E8-E055-394D-A4D2-F51BDA816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6588624" cy="392615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solidFill>
                  <a:schemeClr val="bg1"/>
                </a:solidFill>
              </a:rPr>
              <a:t>The Multidimensional Online Analytical Processing (MOLAP) cube contains the three dimensions contained within the data warehouse: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Date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Product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Customer</a:t>
            </a:r>
          </a:p>
          <a:p>
            <a:r>
              <a:rPr lang="en-US">
                <a:solidFill>
                  <a:schemeClr val="bg1"/>
                </a:solidFill>
              </a:rPr>
              <a:t>The Fact Table Order Fulfillment in the center of the cube drives each order processed by the merged companies.</a:t>
            </a:r>
          </a:p>
          <a:p>
            <a:r>
              <a:rPr lang="en-US">
                <a:solidFill>
                  <a:schemeClr val="bg1"/>
                </a:solidFill>
              </a:rPr>
              <a:t>Measures within the cube include the Order to Ship Lag aggregated by order instead of looking at a single row in the dimension table to prevent skewing of the average order fulfillment time in favor of larger orders.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E4BF4-CFEC-46FC-A69A-32F8E0C1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334" y="228600"/>
            <a:ext cx="3570567" cy="64008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91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25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4" name="Rectangle 27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45" name="Rectangle 2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Hologram from iPad">
            <a:extLst>
              <a:ext uri="{FF2B5EF4-FFF2-40B4-BE49-F238E27FC236}">
                <a16:creationId xmlns:a16="http://schemas.microsoft.com/office/drawing/2014/main" id="{C020E672-442A-4087-BEBA-C142CD73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0" b="8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6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47" name="Rectangle 3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8" name="Rectangle 3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57247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3"/>
            <a:ext cx="9486690" cy="92333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Intelligence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8FB16-2C2F-0246-952C-EF168F4610DC}"/>
              </a:ext>
            </a:extLst>
          </p:cNvPr>
          <p:cNvSpPr txBox="1"/>
          <p:nvPr/>
        </p:nvSpPr>
        <p:spPr>
          <a:xfrm>
            <a:off x="1661162" y="4088296"/>
            <a:ext cx="26449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Empower the business to perform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C6823-34DC-0B41-863E-FB8B8CC62D9D}"/>
              </a:ext>
            </a:extLst>
          </p:cNvPr>
          <p:cNvSpPr txBox="1"/>
          <p:nvPr/>
        </p:nvSpPr>
        <p:spPr>
          <a:xfrm>
            <a:off x="4949221" y="3961384"/>
            <a:ext cx="264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Allow access to multiple dimensions to slice and filter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ED2F8-03EF-2744-9F39-45A074096061}"/>
              </a:ext>
            </a:extLst>
          </p:cNvPr>
          <p:cNvSpPr txBox="1"/>
          <p:nvPr/>
        </p:nvSpPr>
        <p:spPr>
          <a:xfrm>
            <a:off x="8429441" y="4012008"/>
            <a:ext cx="2644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Provide tools necessary for visualization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8CE815-508C-F246-9036-67191380248E}"/>
              </a:ext>
            </a:extLst>
          </p:cNvPr>
          <p:cNvSpPr/>
          <p:nvPr/>
        </p:nvSpPr>
        <p:spPr>
          <a:xfrm>
            <a:off x="2318924" y="2615570"/>
            <a:ext cx="1329439" cy="1345814"/>
          </a:xfrm>
          <a:prstGeom prst="ellipse">
            <a:avLst/>
          </a:prstGeom>
          <a:solidFill>
            <a:srgbClr val="BE64E4"/>
          </a:solidFill>
          <a:ln>
            <a:solidFill>
              <a:srgbClr val="BE6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4854276-D93A-BE40-806F-B49662FB64A9}"/>
              </a:ext>
            </a:extLst>
          </p:cNvPr>
          <p:cNvSpPr/>
          <p:nvPr/>
        </p:nvSpPr>
        <p:spPr>
          <a:xfrm>
            <a:off x="5637339" y="2615570"/>
            <a:ext cx="1329439" cy="1285024"/>
          </a:xfrm>
          <a:prstGeom prst="ellipse">
            <a:avLst/>
          </a:prstGeom>
          <a:solidFill>
            <a:srgbClr val="51A2D1"/>
          </a:solidFill>
          <a:ln>
            <a:solidFill>
              <a:srgbClr val="51A2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205E76-BCBF-F648-8984-9A9EE4C74096}"/>
              </a:ext>
            </a:extLst>
          </p:cNvPr>
          <p:cNvSpPr/>
          <p:nvPr/>
        </p:nvSpPr>
        <p:spPr>
          <a:xfrm>
            <a:off x="9089633" y="2605946"/>
            <a:ext cx="1329439" cy="1294648"/>
          </a:xfrm>
          <a:prstGeom prst="ellipse">
            <a:avLst/>
          </a:prstGeom>
          <a:solidFill>
            <a:srgbClr val="755BDD"/>
          </a:solidFill>
          <a:ln>
            <a:solidFill>
              <a:srgbClr val="755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9CF53E81-182E-5B49-8FAF-BF54FFFD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9138" y="2742813"/>
            <a:ext cx="1050429" cy="1050429"/>
          </a:xfrm>
          <a:prstGeom prst="rect">
            <a:avLst/>
          </a:prstGeom>
        </p:spPr>
      </p:pic>
      <p:pic>
        <p:nvPicPr>
          <p:cNvPr id="23" name="Graphic 22" descr="Filter with solid fill">
            <a:extLst>
              <a:ext uri="{FF2B5EF4-FFF2-40B4-BE49-F238E27FC236}">
                <a16:creationId xmlns:a16="http://schemas.microsoft.com/office/drawing/2014/main" id="{FC92BE95-2CB6-6C43-93F9-1BBCBF999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912" y="2818227"/>
            <a:ext cx="1002864" cy="1002864"/>
          </a:xfrm>
          <a:prstGeom prst="rect">
            <a:avLst/>
          </a:prstGeom>
        </p:spPr>
      </p:pic>
      <p:pic>
        <p:nvPicPr>
          <p:cNvPr id="24" name="Graphic 23" descr="Business Growth with solid fill">
            <a:extLst>
              <a:ext uri="{FF2B5EF4-FFF2-40B4-BE49-F238E27FC236}">
                <a16:creationId xmlns:a16="http://schemas.microsoft.com/office/drawing/2014/main" id="{901739BE-341B-A64F-B4FF-4BA6700D5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7647" y="2742482"/>
            <a:ext cx="1091991" cy="10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65" y="250233"/>
            <a:ext cx="9387623" cy="82286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Order Fulfillment Dashboard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54478-E9AD-754D-8003-E19E2837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23" y="865744"/>
            <a:ext cx="10791431" cy="58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0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7" y="266438"/>
            <a:ext cx="9486690" cy="95780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Order Fulfillment in 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37B2C0-DDFA-C94D-B75F-724DABA52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2" y="1088919"/>
            <a:ext cx="10338849" cy="5609678"/>
          </a:xfrm>
        </p:spPr>
      </p:pic>
    </p:spTree>
    <p:extLst>
      <p:ext uri="{BB962C8B-B14F-4D97-AF65-F5344CB8AC3E}">
        <p14:creationId xmlns:p14="http://schemas.microsoft.com/office/powerpoint/2010/main" val="359634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58" y="129954"/>
            <a:ext cx="9486690" cy="88604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Fulfillment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24E35-DBAB-DF43-9C8B-B8B03A50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49" y="859626"/>
            <a:ext cx="10533290" cy="59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064" y="129954"/>
            <a:ext cx="9486690" cy="88604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Fulfillment Health 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5DC54-B7AC-5140-B948-E2C3409C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08" y="846387"/>
            <a:ext cx="10485270" cy="59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2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F6358-87A0-40BA-BE18-9F1804DF3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655" y="485140"/>
            <a:ext cx="7198579" cy="1135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46D69-BBB8-4C28-A9B6-55443E025B27}"/>
              </a:ext>
            </a:extLst>
          </p:cNvPr>
          <p:cNvSpPr txBox="1"/>
          <p:nvPr/>
        </p:nvSpPr>
        <p:spPr>
          <a:xfrm>
            <a:off x="3368887" y="2449730"/>
            <a:ext cx="247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Data Warehouse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577E6-412F-4CB5-857F-867743D87E64}"/>
              </a:ext>
            </a:extLst>
          </p:cNvPr>
          <p:cNvSpPr txBox="1"/>
          <p:nvPr/>
        </p:nvSpPr>
        <p:spPr>
          <a:xfrm>
            <a:off x="3198914" y="4292014"/>
            <a:ext cx="349713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Bring </a:t>
            </a:r>
            <a:r>
              <a:rPr lang="en-US" err="1">
                <a:solidFill>
                  <a:schemeClr val="bg1"/>
                </a:solidFill>
              </a:rPr>
              <a:t>Fudgeflix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Fudgemart</a:t>
            </a:r>
            <a:r>
              <a:rPr lang="en-US">
                <a:solidFill>
                  <a:schemeClr val="bg1"/>
                </a:solidFill>
              </a:rPr>
              <a:t> to a single source for the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1FBEF-E6C5-4634-915A-FA9CBE8AEF0F}"/>
              </a:ext>
            </a:extLst>
          </p:cNvPr>
          <p:cNvSpPr txBox="1"/>
          <p:nvPr/>
        </p:nvSpPr>
        <p:spPr>
          <a:xfrm>
            <a:off x="7930300" y="2343495"/>
            <a:ext cx="2770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Business Intelligence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936F9-F20E-443D-8EEC-282D4132BA5C}"/>
              </a:ext>
            </a:extLst>
          </p:cNvPr>
          <p:cNvSpPr txBox="1"/>
          <p:nvPr/>
        </p:nvSpPr>
        <p:spPr>
          <a:xfrm>
            <a:off x="7930300" y="4300944"/>
            <a:ext cx="27706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Derive insights for the Fulfillment Team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1F57E0-599F-4AA4-8D80-B3120ADCE2F5}"/>
              </a:ext>
            </a:extLst>
          </p:cNvPr>
          <p:cNvSpPr/>
          <p:nvPr/>
        </p:nvSpPr>
        <p:spPr>
          <a:xfrm>
            <a:off x="1958707" y="2205338"/>
            <a:ext cx="1168484" cy="1135113"/>
          </a:xfrm>
          <a:prstGeom prst="ellipse">
            <a:avLst/>
          </a:prstGeom>
          <a:solidFill>
            <a:srgbClr val="BE64E4"/>
          </a:solidFill>
          <a:ln>
            <a:solidFill>
              <a:srgbClr val="BE6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4278585F-DB4A-44CC-A457-6F2A99EA9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5749" y="2315592"/>
            <a:ext cx="914400" cy="9144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97E2F46-3E8A-3E49-893E-87EE26AB7486}"/>
              </a:ext>
            </a:extLst>
          </p:cNvPr>
          <p:cNvSpPr/>
          <p:nvPr/>
        </p:nvSpPr>
        <p:spPr>
          <a:xfrm>
            <a:off x="1929906" y="4300944"/>
            <a:ext cx="1168484" cy="1135113"/>
          </a:xfrm>
          <a:prstGeom prst="ellipse">
            <a:avLst/>
          </a:prstGeom>
          <a:solidFill>
            <a:srgbClr val="5D66E2"/>
          </a:solidFill>
          <a:ln>
            <a:solidFill>
              <a:srgbClr val="5D6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8E5F1A-E21C-264F-80E0-9DA2176F3E2F}"/>
              </a:ext>
            </a:extLst>
          </p:cNvPr>
          <p:cNvSpPr/>
          <p:nvPr/>
        </p:nvSpPr>
        <p:spPr>
          <a:xfrm>
            <a:off x="6657874" y="4256901"/>
            <a:ext cx="1168484" cy="1135113"/>
          </a:xfrm>
          <a:prstGeom prst="ellipse">
            <a:avLst/>
          </a:prstGeom>
          <a:solidFill>
            <a:srgbClr val="755BDD"/>
          </a:solidFill>
          <a:ln>
            <a:solidFill>
              <a:srgbClr val="755B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A96970-8DD5-7E47-B591-CCD4C3B496CD}"/>
              </a:ext>
            </a:extLst>
          </p:cNvPr>
          <p:cNvSpPr/>
          <p:nvPr/>
        </p:nvSpPr>
        <p:spPr>
          <a:xfrm>
            <a:off x="6657874" y="2150288"/>
            <a:ext cx="1168484" cy="1135113"/>
          </a:xfrm>
          <a:prstGeom prst="ellipse">
            <a:avLst/>
          </a:prstGeom>
          <a:solidFill>
            <a:srgbClr val="51A2D1"/>
          </a:solidFill>
          <a:ln>
            <a:solidFill>
              <a:srgbClr val="51A2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Group brainstorm outline">
            <a:extLst>
              <a:ext uri="{FF2B5EF4-FFF2-40B4-BE49-F238E27FC236}">
                <a16:creationId xmlns:a16="http://schemas.microsoft.com/office/drawing/2014/main" id="{9B701436-425F-7948-B0C2-A06A93261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8604" y="4378726"/>
            <a:ext cx="914400" cy="914400"/>
          </a:xfrm>
          <a:prstGeom prst="rect">
            <a:avLst/>
          </a:prstGeom>
        </p:spPr>
      </p:pic>
      <p:pic>
        <p:nvPicPr>
          <p:cNvPr id="25" name="Graphic 24" descr="DNA with solid fill">
            <a:extLst>
              <a:ext uri="{FF2B5EF4-FFF2-40B4-BE49-F238E27FC236}">
                <a16:creationId xmlns:a16="http://schemas.microsoft.com/office/drawing/2014/main" id="{61234359-D200-1D47-8C7D-858B97935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4916" y="2267754"/>
            <a:ext cx="914400" cy="914400"/>
          </a:xfrm>
          <a:prstGeom prst="rect">
            <a:avLst/>
          </a:prstGeom>
        </p:spPr>
      </p:pic>
      <p:pic>
        <p:nvPicPr>
          <p:cNvPr id="33" name="Graphic 32" descr="Target Audience with solid fill">
            <a:extLst>
              <a:ext uri="{FF2B5EF4-FFF2-40B4-BE49-F238E27FC236}">
                <a16:creationId xmlns:a16="http://schemas.microsoft.com/office/drawing/2014/main" id="{C3292791-7E9C-A944-9E06-4801205407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5430" y="43672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813" y="455362"/>
            <a:ext cx="9486690" cy="155041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A9C09-EA3D-7A46-AE20-DF60B5056DF7}"/>
              </a:ext>
            </a:extLst>
          </p:cNvPr>
          <p:cNvSpPr txBox="1"/>
          <p:nvPr/>
        </p:nvSpPr>
        <p:spPr>
          <a:xfrm>
            <a:off x="8376177" y="4051470"/>
            <a:ext cx="13485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157924-B541-4293-9362-CA4AEFF86641}"/>
              </a:ext>
            </a:extLst>
          </p:cNvPr>
          <p:cNvGrpSpPr/>
          <p:nvPr/>
        </p:nvGrpSpPr>
        <p:grpSpPr>
          <a:xfrm>
            <a:off x="3905633" y="2773271"/>
            <a:ext cx="2203523" cy="2182670"/>
            <a:chOff x="4302590" y="2773271"/>
            <a:chExt cx="2203523" cy="21826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0C3E3-B730-9C41-AFCB-EC6E4F605B8B}"/>
                </a:ext>
              </a:extLst>
            </p:cNvPr>
            <p:cNvSpPr txBox="1"/>
            <p:nvPr/>
          </p:nvSpPr>
          <p:spPr>
            <a:xfrm>
              <a:off x="4302590" y="4032611"/>
              <a:ext cx="2203523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Reduce lead time for processing movie orders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73AAFD-408E-423C-80AE-F20B39AB672A}"/>
                </a:ext>
              </a:extLst>
            </p:cNvPr>
            <p:cNvGrpSpPr/>
            <p:nvPr/>
          </p:nvGrpSpPr>
          <p:grpSpPr>
            <a:xfrm>
              <a:off x="4566116" y="2773271"/>
              <a:ext cx="1168484" cy="1135113"/>
              <a:chOff x="4132304" y="2750637"/>
              <a:chExt cx="1168484" cy="1135113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34F7B4B-1FE6-B649-B5BD-4D2A173E952C}"/>
                  </a:ext>
                </a:extLst>
              </p:cNvPr>
              <p:cNvSpPr/>
              <p:nvPr/>
            </p:nvSpPr>
            <p:spPr>
              <a:xfrm>
                <a:off x="4132304" y="2750637"/>
                <a:ext cx="1168484" cy="1135113"/>
              </a:xfrm>
              <a:prstGeom prst="ellipse">
                <a:avLst/>
              </a:prstGeom>
              <a:solidFill>
                <a:srgbClr val="BE64E4"/>
              </a:solidFill>
              <a:ln>
                <a:solidFill>
                  <a:srgbClr val="5D66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phic 12" descr="Chevron arrows outline">
                <a:extLst>
                  <a:ext uri="{FF2B5EF4-FFF2-40B4-BE49-F238E27FC236}">
                    <a16:creationId xmlns:a16="http://schemas.microsoft.com/office/drawing/2014/main" id="{23558D01-761A-9F42-926A-83227526E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59346" y="286099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D09F131-0827-4078-8EB3-05B2F4A01261}"/>
              </a:ext>
            </a:extLst>
          </p:cNvPr>
          <p:cNvGrpSpPr/>
          <p:nvPr/>
        </p:nvGrpSpPr>
        <p:grpSpPr>
          <a:xfrm>
            <a:off x="1650139" y="2773271"/>
            <a:ext cx="2103396" cy="2201534"/>
            <a:chOff x="2111224" y="2773271"/>
            <a:chExt cx="2103396" cy="22015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0A58D9-512E-C343-AB5F-0A13532D642B}"/>
                </a:ext>
              </a:extLst>
            </p:cNvPr>
            <p:cNvSpPr txBox="1"/>
            <p:nvPr/>
          </p:nvSpPr>
          <p:spPr>
            <a:xfrm>
              <a:off x="2111224" y="4051475"/>
              <a:ext cx="2103396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Capture received </a:t>
              </a:r>
            </a:p>
            <a:p>
              <a:r>
                <a:rPr lang="en-US">
                  <a:solidFill>
                    <a:schemeClr val="bg1"/>
                  </a:solidFill>
                </a:rPr>
                <a:t>date to perform end-to end BI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BEAF16-3397-D347-81EB-20C92B6E04BA}"/>
                </a:ext>
              </a:extLst>
            </p:cNvPr>
            <p:cNvSpPr/>
            <p:nvPr/>
          </p:nvSpPr>
          <p:spPr>
            <a:xfrm>
              <a:off x="2391775" y="2773271"/>
              <a:ext cx="1168484" cy="1135113"/>
            </a:xfrm>
            <a:prstGeom prst="ellipse">
              <a:avLst/>
            </a:prstGeom>
            <a:solidFill>
              <a:srgbClr val="8BC5E0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Delivery with solid fill">
              <a:extLst>
                <a:ext uri="{FF2B5EF4-FFF2-40B4-BE49-F238E27FC236}">
                  <a16:creationId xmlns:a16="http://schemas.microsoft.com/office/drawing/2014/main" id="{3356AA7E-6A1D-A048-A245-35982C9FB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18817" y="2883627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3AEDEB-EE0C-4432-B5C3-5E8166A5A491}"/>
              </a:ext>
            </a:extLst>
          </p:cNvPr>
          <p:cNvGrpSpPr/>
          <p:nvPr/>
        </p:nvGrpSpPr>
        <p:grpSpPr>
          <a:xfrm>
            <a:off x="6076323" y="2728001"/>
            <a:ext cx="2732934" cy="2523799"/>
            <a:chOff x="6409151" y="2728001"/>
            <a:chExt cx="2732934" cy="25237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9A4CC-D46F-3C4C-9C68-60DB5DB79B8F}"/>
                </a:ext>
              </a:extLst>
            </p:cNvPr>
            <p:cNvSpPr txBox="1"/>
            <p:nvPr/>
          </p:nvSpPr>
          <p:spPr>
            <a:xfrm>
              <a:off x="6409151" y="4051471"/>
              <a:ext cx="2732934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Offer promotional discounts to customers who experience high lead time 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9A5900-C75E-D347-B3E0-799132B99E07}"/>
                </a:ext>
              </a:extLst>
            </p:cNvPr>
            <p:cNvSpPr/>
            <p:nvPr/>
          </p:nvSpPr>
          <p:spPr>
            <a:xfrm>
              <a:off x="7054428" y="2728001"/>
              <a:ext cx="1168484" cy="1135113"/>
            </a:xfrm>
            <a:prstGeom prst="ellipse">
              <a:avLst/>
            </a:prstGeom>
            <a:solidFill>
              <a:srgbClr val="5D66E2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Money outline">
              <a:extLst>
                <a:ext uri="{FF2B5EF4-FFF2-40B4-BE49-F238E27FC236}">
                  <a16:creationId xmlns:a16="http://schemas.microsoft.com/office/drawing/2014/main" id="{377D2809-B309-5447-B8B7-39108E4C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7656" y="2773271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Graphic 16" descr="Scientific Thought with solid fill">
            <a:extLst>
              <a:ext uri="{FF2B5EF4-FFF2-40B4-BE49-F238E27FC236}">
                <a16:creationId xmlns:a16="http://schemas.microsoft.com/office/drawing/2014/main" id="{7EDD999C-E8AC-5C4F-B647-7FD95F787A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5502" y="285344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A4D72B7-93A7-4EFA-864C-4CC87A31EE45}"/>
              </a:ext>
            </a:extLst>
          </p:cNvPr>
          <p:cNvSpPr txBox="1"/>
          <p:nvPr/>
        </p:nvSpPr>
        <p:spPr>
          <a:xfrm>
            <a:off x="8822540" y="4051470"/>
            <a:ext cx="300076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Transform Fudgeflix into a full-fledged streaming service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BFEDF5-A6FE-4D31-B980-4277000D94D1}"/>
              </a:ext>
            </a:extLst>
          </p:cNvPr>
          <p:cNvGrpSpPr/>
          <p:nvPr/>
        </p:nvGrpSpPr>
        <p:grpSpPr>
          <a:xfrm>
            <a:off x="9544311" y="2728002"/>
            <a:ext cx="1168484" cy="1135113"/>
            <a:chOff x="9613080" y="2641240"/>
            <a:chExt cx="1168484" cy="113511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B799F0-3325-4DAD-B4D6-DCCE689A381A}"/>
                </a:ext>
              </a:extLst>
            </p:cNvPr>
            <p:cNvSpPr/>
            <p:nvPr/>
          </p:nvSpPr>
          <p:spPr>
            <a:xfrm>
              <a:off x="9613080" y="2641240"/>
              <a:ext cx="1168484" cy="1135113"/>
            </a:xfrm>
            <a:prstGeom prst="ellipse">
              <a:avLst/>
            </a:prstGeom>
            <a:solidFill>
              <a:srgbClr val="755BDD"/>
            </a:solidFill>
            <a:ln>
              <a:solidFill>
                <a:srgbClr val="5D66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Stream with solid fill">
              <a:extLst>
                <a:ext uri="{FF2B5EF4-FFF2-40B4-BE49-F238E27FC236}">
                  <a16:creationId xmlns:a16="http://schemas.microsoft.com/office/drawing/2014/main" id="{2B6207F3-EE77-42D6-81CE-7E40568B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740122" y="275159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83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Objectives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6B9FC5-4225-EF4D-9DB6-2EA5D76625BA}"/>
              </a:ext>
            </a:extLst>
          </p:cNvPr>
          <p:cNvSpPr/>
          <p:nvPr/>
        </p:nvSpPr>
        <p:spPr>
          <a:xfrm>
            <a:off x="1993690" y="4162120"/>
            <a:ext cx="9214060" cy="2345293"/>
          </a:xfrm>
          <a:prstGeom prst="roundRect">
            <a:avLst/>
          </a:prstGeom>
          <a:solidFill>
            <a:srgbClr val="8BC5E0"/>
          </a:solidFill>
          <a:ln>
            <a:solidFill>
              <a:srgbClr val="8BC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Ensure all aspects of the business remain operational from sales to inventory to order fulfillment and everything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</a:rPr>
              <a:t>in-between.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F24FB36-8FB5-EF47-86A5-2015A1D66C8E}"/>
              </a:ext>
            </a:extLst>
          </p:cNvPr>
          <p:cNvSpPr/>
          <p:nvPr/>
        </p:nvSpPr>
        <p:spPr>
          <a:xfrm>
            <a:off x="1885740" y="1474232"/>
            <a:ext cx="9322010" cy="2441020"/>
          </a:xfrm>
          <a:prstGeom prst="roundRect">
            <a:avLst/>
          </a:prstGeom>
          <a:solidFill>
            <a:srgbClr val="D196ED"/>
          </a:solidFill>
          <a:ln>
            <a:solidFill>
              <a:srgbClr val="D19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Successfully guide merger of </a:t>
            </a:r>
            <a:r>
              <a:rPr lang="en-US" sz="2400" err="1">
                <a:solidFill>
                  <a:schemeClr val="bg1"/>
                </a:solidFill>
              </a:rPr>
              <a:t>Fudgeflix</a:t>
            </a:r>
            <a:r>
              <a:rPr lang="en-US" sz="2400">
                <a:solidFill>
                  <a:schemeClr val="bg1"/>
                </a:solidFill>
              </a:rPr>
              <a:t> and Fudgemart data sources to ensure minimal loss in business processes throughout the transition.</a:t>
            </a:r>
          </a:p>
        </p:txBody>
      </p:sp>
    </p:spTree>
    <p:extLst>
      <p:ext uri="{BB962C8B-B14F-4D97-AF65-F5344CB8AC3E}">
        <p14:creationId xmlns:p14="http://schemas.microsoft.com/office/powerpoint/2010/main" val="296562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Business Processes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7AB10022-E126-4593-9CAD-FCF51F727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352381"/>
              </p:ext>
            </p:extLst>
          </p:nvPr>
        </p:nvGraphicFramePr>
        <p:xfrm>
          <a:off x="1543917" y="933809"/>
          <a:ext cx="9486690" cy="3961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0686C04-829C-453F-8687-963600F27D1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21EE8A-D367-4434-AF51-A24DCAFD5F84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0B3EDA-27F5-4D87-AF33-8F8D85180E85}"/>
              </a:ext>
            </a:extLst>
          </p:cNvPr>
          <p:cNvSpPr txBox="1"/>
          <p:nvPr/>
        </p:nvSpPr>
        <p:spPr>
          <a:xfrm>
            <a:off x="1720193" y="420764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Project Goal:</a:t>
            </a:r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F70C87-B005-4F7A-A589-5D5E017F358A}"/>
              </a:ext>
            </a:extLst>
          </p:cNvPr>
          <p:cNvSpPr txBox="1"/>
          <p:nvPr/>
        </p:nvSpPr>
        <p:spPr>
          <a:xfrm>
            <a:off x="1705413" y="4762171"/>
            <a:ext cx="95223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business should be able to perform all their analytical needs regarding order fulfillment for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Fudgmart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and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Fudgeflix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from a single source.  This will include the ability to analyze lead times of products by day of week, month of the year, department, and where the product was shipped to.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3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Purple patterned blocks">
            <a:extLst>
              <a:ext uri="{FF2B5EF4-FFF2-40B4-BE49-F238E27FC236}">
                <a16:creationId xmlns:a16="http://schemas.microsoft.com/office/drawing/2014/main" id="{3E864AE6-3318-4039-A519-BFADC2F2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07" b="52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57451"/>
            <a:ext cx="9626949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Dimensional Modeling</a:t>
            </a:r>
          </a:p>
        </p:txBody>
      </p:sp>
    </p:spTree>
    <p:extLst>
      <p:ext uri="{BB962C8B-B14F-4D97-AF65-F5344CB8AC3E}">
        <p14:creationId xmlns:p14="http://schemas.microsoft.com/office/powerpoint/2010/main" val="2033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D6CBDA-F05A-4740-8B91-DB97D24E2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17471"/>
              </p:ext>
            </p:extLst>
          </p:nvPr>
        </p:nvGraphicFramePr>
        <p:xfrm>
          <a:off x="1494502" y="1918336"/>
          <a:ext cx="10510686" cy="30213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0044">
                  <a:extLst>
                    <a:ext uri="{9D8B030D-6E8A-4147-A177-3AD203B41FA5}">
                      <a16:colId xmlns:a16="http://schemas.microsoft.com/office/drawing/2014/main" val="1581621379"/>
                    </a:ext>
                  </a:extLst>
                </a:gridCol>
                <a:gridCol w="1906061">
                  <a:extLst>
                    <a:ext uri="{9D8B030D-6E8A-4147-A177-3AD203B41FA5}">
                      <a16:colId xmlns:a16="http://schemas.microsoft.com/office/drawing/2014/main" val="1440679914"/>
                    </a:ext>
                  </a:extLst>
                </a:gridCol>
                <a:gridCol w="1994824">
                  <a:extLst>
                    <a:ext uri="{9D8B030D-6E8A-4147-A177-3AD203B41FA5}">
                      <a16:colId xmlns:a16="http://schemas.microsoft.com/office/drawing/2014/main" val="415571038"/>
                    </a:ext>
                  </a:extLst>
                </a:gridCol>
                <a:gridCol w="1888728">
                  <a:extLst>
                    <a:ext uri="{9D8B030D-6E8A-4147-A177-3AD203B41FA5}">
                      <a16:colId xmlns:a16="http://schemas.microsoft.com/office/drawing/2014/main" val="3520678554"/>
                    </a:ext>
                  </a:extLst>
                </a:gridCol>
                <a:gridCol w="2581029">
                  <a:extLst>
                    <a:ext uri="{9D8B030D-6E8A-4147-A177-3AD203B41FA5}">
                      <a16:colId xmlns:a16="http://schemas.microsoft.com/office/drawing/2014/main" val="685074449"/>
                    </a:ext>
                  </a:extLst>
                </a:gridCol>
              </a:tblGrid>
              <a:tr h="5045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Business Process</a:t>
                      </a: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 Table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 Grain Type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Granularity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effectLst/>
                        </a:rPr>
                        <a:t>Facts</a:t>
                      </a:r>
                      <a:endParaRPr lang="en-US" sz="1400" b="1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181668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Order Fulfillment</a:t>
                      </a:r>
                      <a:endParaRPr lang="en-US" sz="1400" b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fact_order_fulfillment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Accumulating 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order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order_date, shipped_date, carrier, order_to_ship_lag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084804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Sales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fact_sales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Transaction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sale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product_retail_price, order_qty, ab_billed_amount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140475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Inventory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fact_inventory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Periodic 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product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qty, return_date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75554"/>
                  </a:ext>
                </a:extLst>
              </a:tr>
              <a:tr h="469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Customer Service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fact_customer_service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Neue Haas Grotesk Text Pro"/>
                        </a:rPr>
                        <a:t>Periodic </a:t>
                      </a:r>
                      <a:r>
                        <a:rPr lang="en-US" sz="1400" b="0">
                          <a:effectLst/>
                        </a:rPr>
                        <a:t>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review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rating, review_date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187343"/>
                  </a:ext>
                </a:extLst>
              </a:tr>
              <a:tr h="4691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Sales Region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fact_sales_region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Neue Haas Grotesk Text Pro"/>
                        </a:rPr>
                        <a:t>Periodic </a:t>
                      </a:r>
                      <a:r>
                        <a:rPr lang="en-US" sz="1400" b="0">
                          <a:effectLst/>
                        </a:rPr>
                        <a:t>Snapshot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One row per location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>
                          <a:effectLst/>
                        </a:rPr>
                        <a:t>city, state, zip, product_retail_price, ab_billed_amount</a:t>
                      </a:r>
                      <a:endParaRPr lang="en-US" sz="1400" b="0"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73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94716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1452093-13D5-45C7-930E-EB9BB63D039B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Bus Matrix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888667-1EFA-F740-AB75-11882BB63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880980"/>
              </p:ext>
            </p:extLst>
          </p:nvPr>
        </p:nvGraphicFramePr>
        <p:xfrm>
          <a:off x="1494502" y="1789469"/>
          <a:ext cx="10510686" cy="4788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6337">
                  <a:extLst>
                    <a:ext uri="{9D8B030D-6E8A-4147-A177-3AD203B41FA5}">
                      <a16:colId xmlns:a16="http://schemas.microsoft.com/office/drawing/2014/main" val="2525337809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2709034100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3132854369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1685787546"/>
                    </a:ext>
                  </a:extLst>
                </a:gridCol>
                <a:gridCol w="1746337">
                  <a:extLst>
                    <a:ext uri="{9D8B030D-6E8A-4147-A177-3AD203B41FA5}">
                      <a16:colId xmlns:a16="http://schemas.microsoft.com/office/drawing/2014/main" val="3571557510"/>
                    </a:ext>
                  </a:extLst>
                </a:gridCol>
                <a:gridCol w="1779001">
                  <a:extLst>
                    <a:ext uri="{9D8B030D-6E8A-4147-A177-3AD203B41FA5}">
                      <a16:colId xmlns:a16="http://schemas.microsoft.com/office/drawing/2014/main" val="689409815"/>
                    </a:ext>
                  </a:extLst>
                </a:gridCol>
              </a:tblGrid>
              <a:tr h="2787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Column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Example Values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SCD 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ETL Rules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63747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lookup from DimProduct.ProductKey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822778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DimCustomer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DimCustomer.CustomerKey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89991"/>
                  </a:ext>
                </a:extLst>
              </a:tr>
              <a:tr h="67148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CarrierID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CarrierID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Business key from source system (aka natural key)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320412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20120108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DimDate.DateKey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11435"/>
                  </a:ext>
                </a:extLst>
              </a:tr>
              <a:tr h="4641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Key to DimDate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20120108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>
                          <a:effectLst/>
                        </a:rPr>
                        <a:t>Key lookup from DimDate.DateKey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830661"/>
                  </a:ext>
                </a:extLst>
              </a:tr>
              <a:tr h="11191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The natural key for the fact table, which represents an order that is being fulfilled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1, 2, 3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38424"/>
                  </a:ext>
                </a:extLst>
              </a:tr>
              <a:tr h="4476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OrderToShipLagInDays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OrderToShipLagInDays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shipped_date - order_date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>
                          <a:effectLst/>
                        </a:rPr>
                        <a:t>1, 22, 45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7797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FF6155E-9D12-5747-809A-C1428D38775F}"/>
              </a:ext>
            </a:extLst>
          </p:cNvPr>
          <p:cNvSpPr/>
          <p:nvPr/>
        </p:nvSpPr>
        <p:spPr>
          <a:xfrm>
            <a:off x="1494502" y="1331647"/>
            <a:ext cx="2449425" cy="36933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Example Fact Table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FCD8F9-3506-4C41-95EB-7C8A35328B23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Detailed Dimensional Model </a:t>
            </a:r>
            <a:r>
              <a:rPr lang="en-US" sz="3200">
                <a:solidFill>
                  <a:schemeClr val="bg1"/>
                </a:solidFill>
              </a:rPr>
              <a:t>(part 2)</a:t>
            </a:r>
          </a:p>
        </p:txBody>
      </p:sp>
    </p:spTree>
    <p:extLst>
      <p:ext uri="{BB962C8B-B14F-4D97-AF65-F5344CB8AC3E}">
        <p14:creationId xmlns:p14="http://schemas.microsoft.com/office/powerpoint/2010/main" val="114184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A41D1F-991E-E64C-B209-07A258756F48}"/>
              </a:ext>
            </a:extLst>
          </p:cNvPr>
          <p:cNvSpPr txBox="1">
            <a:spLocks/>
          </p:cNvSpPr>
          <p:nvPr/>
        </p:nvSpPr>
        <p:spPr>
          <a:xfrm>
            <a:off x="1352655" y="470109"/>
            <a:ext cx="10652534" cy="7238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Detailed Dimensional Model </a:t>
            </a:r>
            <a:r>
              <a:rPr lang="en-US" sz="3200">
                <a:solidFill>
                  <a:schemeClr val="bg1"/>
                </a:solidFill>
              </a:rPr>
              <a:t>(part 2)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209147-DFBD-4C4F-BB67-5B54352F3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28183"/>
              </p:ext>
            </p:extLst>
          </p:nvPr>
        </p:nvGraphicFramePr>
        <p:xfrm>
          <a:off x="1494501" y="1838632"/>
          <a:ext cx="10510688" cy="4779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3836">
                  <a:extLst>
                    <a:ext uri="{9D8B030D-6E8A-4147-A177-3AD203B41FA5}">
                      <a16:colId xmlns:a16="http://schemas.microsoft.com/office/drawing/2014/main" val="721974344"/>
                    </a:ext>
                  </a:extLst>
                </a:gridCol>
                <a:gridCol w="1313836">
                  <a:extLst>
                    <a:ext uri="{9D8B030D-6E8A-4147-A177-3AD203B41FA5}">
                      <a16:colId xmlns:a16="http://schemas.microsoft.com/office/drawing/2014/main" val="2625736587"/>
                    </a:ext>
                  </a:extLst>
                </a:gridCol>
                <a:gridCol w="1313836">
                  <a:extLst>
                    <a:ext uri="{9D8B030D-6E8A-4147-A177-3AD203B41FA5}">
                      <a16:colId xmlns:a16="http://schemas.microsoft.com/office/drawing/2014/main" val="1494154620"/>
                    </a:ext>
                  </a:extLst>
                </a:gridCol>
                <a:gridCol w="1675991">
                  <a:extLst>
                    <a:ext uri="{9D8B030D-6E8A-4147-A177-3AD203B41FA5}">
                      <a16:colId xmlns:a16="http://schemas.microsoft.com/office/drawing/2014/main" val="4069346468"/>
                    </a:ext>
                  </a:extLst>
                </a:gridCol>
                <a:gridCol w="1357745">
                  <a:extLst>
                    <a:ext uri="{9D8B030D-6E8A-4147-A177-3AD203B41FA5}">
                      <a16:colId xmlns:a16="http://schemas.microsoft.com/office/drawing/2014/main" val="1648185997"/>
                    </a:ext>
                  </a:extLst>
                </a:gridCol>
                <a:gridCol w="988291">
                  <a:extLst>
                    <a:ext uri="{9D8B030D-6E8A-4147-A177-3AD203B41FA5}">
                      <a16:colId xmlns:a16="http://schemas.microsoft.com/office/drawing/2014/main" val="1279769468"/>
                    </a:ext>
                  </a:extLst>
                </a:gridCol>
                <a:gridCol w="1459346">
                  <a:extLst>
                    <a:ext uri="{9D8B030D-6E8A-4147-A177-3AD203B41FA5}">
                      <a16:colId xmlns:a16="http://schemas.microsoft.com/office/drawing/2014/main" val="2488385283"/>
                    </a:ext>
                  </a:extLst>
                </a:gridCol>
                <a:gridCol w="1087807">
                  <a:extLst>
                    <a:ext uri="{9D8B030D-6E8A-4147-A177-3AD203B41FA5}">
                      <a16:colId xmlns:a16="http://schemas.microsoft.com/office/drawing/2014/main" val="3826834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Column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Description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Unknown Member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Example Values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SCD 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Display Folder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u="none" strike="noStrike">
                          <a:effectLst/>
                        </a:rPr>
                        <a:t>ETL Rules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E64E4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166810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Surrogate primary 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59699"/>
                  </a:ext>
                </a:extLst>
              </a:tr>
              <a:tr h="7726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err="1">
                          <a:effectLst/>
                        </a:rPr>
                        <a:t>ProductID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Business key from source system (aka natural key)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-1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1, 2, 3…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key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310742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Department for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Unk 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Electronics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7007"/>
                  </a:ext>
                </a:extLst>
              </a:tr>
              <a:tr h="2575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product_name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Name of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Unk Product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DVD Player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598747"/>
                  </a:ext>
                </a:extLst>
              </a:tr>
              <a:tr h="5795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RowIsCurrent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Is Current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Is this the current row for this member (Y/N)?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TRUE, FALSE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506590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RowStartDate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Start 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When did this row become valid for this member?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1/1/00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1/24/11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46932"/>
                  </a:ext>
                </a:extLst>
              </a:tr>
              <a:tr h="9658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RowEndDate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End 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When did this row become invalid? (12/31/9999 if current row)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12/31/99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1/14/1998, 12/31/9999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79834"/>
                  </a:ext>
                </a:extLst>
              </a:tr>
              <a:tr h="386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RowChangeReason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Row Change Reason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Why did the row change last?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Exclude from cube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Standard SCD-2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BC5E0">
                        <a:alpha val="5492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11704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F955C3A-8A67-4A55-82D5-EEE9E9D3ECEE}"/>
              </a:ext>
            </a:extLst>
          </p:cNvPr>
          <p:cNvSpPr/>
          <p:nvPr/>
        </p:nvSpPr>
        <p:spPr>
          <a:xfrm>
            <a:off x="1494502" y="1331647"/>
            <a:ext cx="2449425" cy="369332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Example Dimension</a:t>
            </a:r>
          </a:p>
        </p:txBody>
      </p:sp>
    </p:spTree>
    <p:extLst>
      <p:ext uri="{BB962C8B-B14F-4D97-AF65-F5344CB8AC3E}">
        <p14:creationId xmlns:p14="http://schemas.microsoft.com/office/powerpoint/2010/main" val="2540388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5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BE0EA36F-8D92-4FC8-9D3B-5A92945C1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7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AC3DD-A41B-D841-9E3D-D1A4AD19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9" y="757451"/>
            <a:ext cx="9690902" cy="18043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ETL Process</a:t>
            </a:r>
          </a:p>
        </p:txBody>
      </p:sp>
    </p:spTree>
    <p:extLst>
      <p:ext uri="{BB962C8B-B14F-4D97-AF65-F5344CB8AC3E}">
        <p14:creationId xmlns:p14="http://schemas.microsoft.com/office/powerpoint/2010/main" val="357000155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C1936"/>
      </a:dk2>
      <a:lt2>
        <a:srgbClr val="E8E3E2"/>
      </a:lt2>
      <a:accent1>
        <a:srgbClr val="2CB1BE"/>
      </a:accent1>
      <a:accent2>
        <a:srgbClr val="2176CB"/>
      </a:accent2>
      <a:accent3>
        <a:srgbClr val="3341DD"/>
      </a:accent3>
      <a:accent4>
        <a:srgbClr val="5A21CB"/>
      </a:accent4>
      <a:accent5>
        <a:srgbClr val="B333DD"/>
      </a:accent5>
      <a:accent6>
        <a:srgbClr val="CB21AE"/>
      </a:accent6>
      <a:hlink>
        <a:srgbClr val="BF4A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8DDBBFE715E04E8B91C2B7F549D0FC" ma:contentTypeVersion="13" ma:contentTypeDescription="Create a new document." ma:contentTypeScope="" ma:versionID="805fe38e4013f3ed1e407c77220901d1">
  <xsd:schema xmlns:xsd="http://www.w3.org/2001/XMLSchema" xmlns:xs="http://www.w3.org/2001/XMLSchema" xmlns:p="http://schemas.microsoft.com/office/2006/metadata/properties" xmlns:ns3="c095a40c-39a6-4816-a21f-edd8517d5378" xmlns:ns4="a61b265c-da12-40c6-a540-4b4e41316995" targetNamespace="http://schemas.microsoft.com/office/2006/metadata/properties" ma:root="true" ma:fieldsID="b05eb585155b0e09a094e0706895abb8" ns3:_="" ns4:_="">
    <xsd:import namespace="c095a40c-39a6-4816-a21f-edd8517d5378"/>
    <xsd:import namespace="a61b265c-da12-40c6-a540-4b4e413169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a40c-39a6-4816-a21f-edd8517d537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b265c-da12-40c6-a540-4b4e41316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178487-8709-4355-ACBE-F4612258DCC2}">
  <ds:schemaRefs>
    <ds:schemaRef ds:uri="a61b265c-da12-40c6-a540-4b4e41316995"/>
    <ds:schemaRef ds:uri="c095a40c-39a6-4816-a21f-edd8517d53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C363E9C-B66C-4B7D-806D-E8F959750DEA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a61b265c-da12-40c6-a540-4b4e4131699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095a40c-39a6-4816-a21f-edd8517d5378"/>
  </ds:schemaRefs>
</ds:datastoreItem>
</file>

<file path=customXml/itemProps3.xml><?xml version="1.0" encoding="utf-8"?>
<ds:datastoreItem xmlns:ds="http://schemas.openxmlformats.org/officeDocument/2006/customXml" ds:itemID="{161E741A-3DDA-4902-8CC8-2EF6C7D464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Order_Fulfillment_Example</Template>
  <TotalTime>6</TotalTime>
  <Words>945</Words>
  <Application>Microsoft Macintosh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Neue Haas Grotesk Text Pro</vt:lpstr>
      <vt:lpstr>InterweaveVTI</vt:lpstr>
      <vt:lpstr>IST 722 Project Fudgemart &amp; Fudgeflix</vt:lpstr>
      <vt:lpstr>Project Objective</vt:lpstr>
      <vt:lpstr>Business Objectives</vt:lpstr>
      <vt:lpstr>Business Processes</vt:lpstr>
      <vt:lpstr>Dimensional Modeling</vt:lpstr>
      <vt:lpstr>PowerPoint Presentation</vt:lpstr>
      <vt:lpstr>PowerPoint Presentation</vt:lpstr>
      <vt:lpstr>PowerPoint Presentation</vt:lpstr>
      <vt:lpstr>ETL Process</vt:lpstr>
      <vt:lpstr>ETL Process Overview:</vt:lpstr>
      <vt:lpstr>Star Schema &amp; Cube</vt:lpstr>
      <vt:lpstr>Star Schema</vt:lpstr>
      <vt:lpstr>MOLAP Order Fulfillment Cube</vt:lpstr>
      <vt:lpstr>Business Intelligence</vt:lpstr>
      <vt:lpstr>Business Intelligence Goal</vt:lpstr>
      <vt:lpstr>Order Fulfillment Dashboard</vt:lpstr>
      <vt:lpstr>Order Fulfillment in Action</vt:lpstr>
      <vt:lpstr>Fulfillment Health</vt:lpstr>
      <vt:lpstr>Fulfillment Health in Action</vt:lpstr>
      <vt:lpstr>Business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Caley</dc:creator>
  <cp:lastModifiedBy>Daniel Caley</cp:lastModifiedBy>
  <cp:revision>2</cp:revision>
  <dcterms:created xsi:type="dcterms:W3CDTF">2022-01-10T21:23:49Z</dcterms:created>
  <dcterms:modified xsi:type="dcterms:W3CDTF">2022-02-11T21:54:54Z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0x010100858DDBBFE715E04E8B91C2B7F549D0FC</vt:lpwstr>
  </property>
</Properties>
</file>